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9" r:id="rId3"/>
    <p:sldId id="270" r:id="rId4"/>
    <p:sldId id="274" r:id="rId5"/>
    <p:sldId id="272" r:id="rId6"/>
    <p:sldId id="271" r:id="rId7"/>
    <p:sldId id="289" r:id="rId8"/>
    <p:sldId id="275" r:id="rId9"/>
    <p:sldId id="276" r:id="rId10"/>
    <p:sldId id="277" r:id="rId11"/>
    <p:sldId id="281" r:id="rId12"/>
    <p:sldId id="282" r:id="rId13"/>
    <p:sldId id="279" r:id="rId14"/>
    <p:sldId id="283" r:id="rId15"/>
    <p:sldId id="284" r:id="rId16"/>
    <p:sldId id="285" r:id="rId17"/>
    <p:sldId id="286" r:id="rId18"/>
    <p:sldId id="287" r:id="rId19"/>
    <p:sldId id="273" r:id="rId20"/>
    <p:sldId id="288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2707-EEFF-4EF6-AFA1-66C56C6CF87E}">
          <p14:sldIdLst>
            <p14:sldId id="256"/>
            <p14:sldId id="269"/>
            <p14:sldId id="270"/>
            <p14:sldId id="274"/>
            <p14:sldId id="272"/>
            <p14:sldId id="271"/>
            <p14:sldId id="289"/>
            <p14:sldId id="275"/>
            <p14:sldId id="276"/>
            <p14:sldId id="277"/>
            <p14:sldId id="281"/>
            <p14:sldId id="282"/>
            <p14:sldId id="279"/>
            <p14:sldId id="283"/>
            <p14:sldId id="284"/>
            <p14:sldId id="285"/>
            <p14:sldId id="286"/>
            <p14:sldId id="287"/>
            <p14:sldId id="273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406" autoAdjust="0"/>
  </p:normalViewPr>
  <p:slideViewPr>
    <p:cSldViewPr snapToGrid="0" snapToObjects="1">
      <p:cViewPr varScale="1">
        <p:scale>
          <a:sx n="95" d="100"/>
          <a:sy n="95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Dataset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Tabelle1!$A$2:$A$3</c:f>
              <c:strCache>
                <c:ptCount val="2"/>
                <c:pt idx="0">
                  <c:v>Training Data</c:v>
                </c:pt>
                <c:pt idx="1">
                  <c:v>Test Data</c:v>
                </c:pt>
              </c:strCache>
            </c:strRef>
          </c:cat>
          <c:val>
            <c:numRef>
              <c:f>Tabelle1!$B$2:$B$3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7-5D45-A956-FDA51C2200B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A34C-E5D8-A341-8A79-23AA1C7FF2C0}" type="datetimeFigureOut">
              <a:rPr lang="de-DE" smtClean="0"/>
              <a:t>24.06.18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8B8C-5825-6A47-B184-82CA7BD42A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19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206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742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02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367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735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98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751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2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278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346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2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1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8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. The </a:t>
            </a:r>
            <a:r>
              <a:rPr lang="de-DE" dirty="0" err="1"/>
              <a:t>darker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Glutamic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Aspartic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in non-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in non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hydrophilic</a:t>
            </a:r>
            <a:r>
              <a:rPr lang="de-DE" dirty="0"/>
              <a:t>.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in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phenylalanine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leucine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hydrophobic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helix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: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17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1:30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nice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11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70%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SVM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5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validation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98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resulted</a:t>
            </a:r>
            <a:r>
              <a:rPr lang="de-DE" dirty="0"/>
              <a:t> in a SVM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rbf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C=100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gamme</a:t>
            </a:r>
            <a:r>
              <a:rPr lang="de-DE" dirty="0"/>
              <a:t> 0.1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 SVM </a:t>
            </a:r>
            <a:r>
              <a:rPr lang="de-DE" dirty="0" err="1"/>
              <a:t>achieved</a:t>
            </a:r>
            <a:r>
              <a:rPr lang="de-DE" dirty="0"/>
              <a:t> a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specificity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0.96 </a:t>
            </a:r>
            <a:r>
              <a:rPr lang="de-DE" dirty="0" err="1"/>
              <a:t>and</a:t>
            </a:r>
            <a:r>
              <a:rPr lang="de-DE" dirty="0"/>
              <a:t> a Matthews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0.92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high.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61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SVM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rbf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SVM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high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.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SVM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92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6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5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F72E-F56B-4174-A14F-5D135D70C62B}" type="datetime1">
              <a:rPr lang="de-DE" smtClean="0"/>
              <a:t>24.06.18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05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69CB-808C-471A-BD56-87F2B8C806CC}" type="datetime1">
              <a:rPr lang="de-DE" smtClean="0"/>
              <a:t>24.06.18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2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4BCF-FCA4-44D3-A3CB-20453D98DEB0}" type="datetime1">
              <a:rPr lang="de-DE" smtClean="0"/>
              <a:t>24.06.18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AC1A-E0EF-4ED8-B520-5773C9B24501}" type="datetime1">
              <a:rPr lang="de-DE" smtClean="0"/>
              <a:t>24.06.18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5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C71A-3043-42C2-BA62-8EED6BDF709D}" type="datetime1">
              <a:rPr lang="de-DE" smtClean="0"/>
              <a:t>24.06.18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4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76CA-96B7-4815-9977-120ECCD85265}" type="datetime1">
              <a:rPr lang="de-DE" smtClean="0"/>
              <a:t>24.06.18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A82-7F40-4449-954E-3F9438918F77}" type="datetime1">
              <a:rPr lang="de-DE" smtClean="0"/>
              <a:t>24.06.18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82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41C0-841D-4867-A12A-4AA3E562F491}" type="datetime1">
              <a:rPr lang="de-DE" smtClean="0"/>
              <a:t>24.06.18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1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3609-632C-4D82-BE9B-9B5A50446A29}" type="datetime1">
              <a:rPr lang="de-DE" smtClean="0"/>
              <a:t>24.06.18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4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26323-51D1-44B4-886D-CCA301F7FAB7}" type="datetime1">
              <a:rPr lang="de-DE" smtClean="0"/>
              <a:t>24.06.18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35BDE-0AED-4331-8995-ECADCA4A92A1}" type="datetime1">
              <a:rPr lang="de-DE" smtClean="0"/>
              <a:t>24.06.18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6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E1281-97C0-4F87-815A-6550751E94A4}" type="datetime1">
              <a:rPr lang="de-DE" smtClean="0"/>
              <a:t>24.06.18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2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9453"/>
            <a:ext cx="6858000" cy="3382028"/>
          </a:xfrm>
        </p:spPr>
        <p:txBody>
          <a:bodyPr>
            <a:noAutofit/>
          </a:bodyPr>
          <a:lstStyle/>
          <a:p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Transmembrane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Helices in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Tertiary Structures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F69B79-CC74-0545-920C-31598BEA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61" y="4431568"/>
            <a:ext cx="6858000" cy="1241822"/>
          </a:xfrm>
        </p:spPr>
        <p:txBody>
          <a:bodyPr/>
          <a:lstStyle/>
          <a:p>
            <a:r>
              <a:rPr lang="de-DE" dirty="0"/>
              <a:t>SSBI – Project 3</a:t>
            </a:r>
          </a:p>
          <a:p>
            <a:r>
              <a:rPr lang="de-DE" dirty="0"/>
              <a:t>Marco Klein, Julian Späth, Julius Vetter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86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Divide </a:t>
            </a:r>
            <a:r>
              <a:rPr lang="en-US" sz="3200" dirty="0">
                <a:sym typeface="Wingdings" panose="05000000000000000000" pitchFamily="2" charset="2"/>
              </a:rPr>
              <a:t>tertiary structure in slices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ym typeface="Wingdings" panose="05000000000000000000" pitchFamily="2" charset="2"/>
              </a:rPr>
              <a:t>Calculate hydrophobic and geometric factors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10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" y="2629355"/>
            <a:ext cx="4247913" cy="395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32" y="2915117"/>
            <a:ext cx="4805235" cy="33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7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61411"/>
            <a:ext cx="4500707" cy="49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12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59243"/>
            <a:ext cx="4500707" cy="49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24" y="1641261"/>
            <a:ext cx="3719529" cy="2071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81" y="4285108"/>
            <a:ext cx="3719529" cy="2071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524" y="1117223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Before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94523" y="3781088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58360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30" y="-1"/>
            <a:ext cx="412330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6100"/>
            <a:ext cx="7886700" cy="1421561"/>
          </a:xfrm>
        </p:spPr>
        <p:txBody>
          <a:bodyPr anchor="t"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 Positive</a:t>
            </a:r>
            <a:b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8637"/>
            <a:ext cx="4656580" cy="417596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Angle and distance criteria</a:t>
            </a:r>
            <a:br>
              <a:rPr lang="en-US" dirty="0"/>
            </a:br>
            <a:r>
              <a:rPr lang="en-US" dirty="0"/>
              <a:t>filter False Positive helices</a:t>
            </a:r>
            <a:br>
              <a:rPr lang="en-US" dirty="0"/>
            </a:br>
            <a:r>
              <a:rPr lang="en-US" dirty="0"/>
              <a:t>quite reliably</a:t>
            </a:r>
          </a:p>
          <a:p>
            <a:pPr>
              <a:buClr>
                <a:schemeClr val="accent1"/>
              </a:buClr>
            </a:pPr>
            <a:r>
              <a:rPr lang="en-US" dirty="0"/>
              <a:t>This could be applied to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refine the results of the classifier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13</a:t>
            </a:fld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2806700" y="4921408"/>
            <a:ext cx="2654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5ARH</a:t>
            </a:r>
          </a:p>
          <a:p>
            <a:r>
              <a:rPr lang="de-DE" b="1" u="sng" dirty="0">
                <a:solidFill>
                  <a:schemeClr val="accent1"/>
                </a:solidFill>
              </a:rPr>
              <a:t>Blue:</a:t>
            </a:r>
            <a:r>
              <a:rPr lang="de-DE" dirty="0"/>
              <a:t> classified as TM,</a:t>
            </a:r>
            <a:br>
              <a:rPr lang="de-DE" dirty="0"/>
            </a:br>
            <a:r>
              <a:rPr lang="de-DE" dirty="0"/>
              <a:t>       filtered out</a:t>
            </a:r>
          </a:p>
          <a:p>
            <a:r>
              <a:rPr lang="de-DE" b="1" u="sng" dirty="0">
                <a:solidFill>
                  <a:srgbClr val="FFC000"/>
                </a:solidFill>
              </a:rPr>
              <a:t>Yellow: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used for</a:t>
            </a:r>
          </a:p>
          <a:p>
            <a:r>
              <a:rPr lang="de-DE" dirty="0"/>
              <a:t>       membrane calculation</a:t>
            </a:r>
          </a:p>
        </p:txBody>
      </p:sp>
    </p:spTree>
    <p:extLst>
      <p:ext uri="{BB962C8B-B14F-4D97-AF65-F5344CB8AC3E}">
        <p14:creationId xmlns:p14="http://schemas.microsoft.com/office/powerpoint/2010/main" val="14744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Protein 5ARH</a:t>
            </a:r>
          </a:p>
          <a:p>
            <a:pPr algn="ctr"/>
            <a:r>
              <a:rPr lang="de-DE" sz="2400" dirty="0"/>
              <a:t>(ATP synthase)</a:t>
            </a:r>
          </a:p>
        </p:txBody>
      </p:sp>
    </p:spTree>
    <p:extLst>
      <p:ext uri="{BB962C8B-B14F-4D97-AF65-F5344CB8AC3E}">
        <p14:creationId xmlns:p14="http://schemas.microsoft.com/office/powerpoint/2010/main" val="231383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Helices classified</a:t>
            </a:r>
          </a:p>
          <a:p>
            <a:pPr algn="ctr"/>
            <a:r>
              <a:rPr lang="de-DE" sz="2400" dirty="0"/>
              <a:t>as transmembrane</a:t>
            </a:r>
          </a:p>
        </p:txBody>
      </p:sp>
    </p:spTree>
    <p:extLst>
      <p:ext uri="{BB962C8B-B14F-4D97-AF65-F5344CB8AC3E}">
        <p14:creationId xmlns:p14="http://schemas.microsoft.com/office/powerpoint/2010/main" val="152068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Filter 1:</a:t>
            </a:r>
          </a:p>
          <a:p>
            <a:pPr algn="ctr"/>
            <a:r>
              <a:rPr lang="de-DE" sz="2400" dirty="0"/>
              <a:t>by angle</a:t>
            </a:r>
          </a:p>
        </p:txBody>
      </p:sp>
    </p:spTree>
    <p:extLst>
      <p:ext uri="{BB962C8B-B14F-4D97-AF65-F5344CB8AC3E}">
        <p14:creationId xmlns:p14="http://schemas.microsoft.com/office/powerpoint/2010/main" val="33732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Filter 2:</a:t>
            </a:r>
          </a:p>
          <a:p>
            <a:pPr algn="ctr"/>
            <a:r>
              <a:rPr lang="de-DE" sz="2400" dirty="0"/>
              <a:t>by distance</a:t>
            </a:r>
          </a:p>
        </p:txBody>
      </p:sp>
    </p:spTree>
    <p:extLst>
      <p:ext uri="{BB962C8B-B14F-4D97-AF65-F5344CB8AC3E}">
        <p14:creationId xmlns:p14="http://schemas.microsoft.com/office/powerpoint/2010/main" val="421630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18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4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7794" y="432486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Membrane</a:t>
            </a:r>
          </a:p>
          <a:p>
            <a:pPr algn="ctr"/>
            <a:r>
              <a:rPr lang="de-DE" sz="2400" dirty="0"/>
              <a:t>calculation</a:t>
            </a:r>
          </a:p>
        </p:txBody>
      </p:sp>
    </p:spTree>
    <p:extLst>
      <p:ext uri="{BB962C8B-B14F-4D97-AF65-F5344CB8AC3E}">
        <p14:creationId xmlns:p14="http://schemas.microsoft.com/office/powerpoint/2010/main" val="86698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Scores for non-TM proteins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Globulin -&gt; 0.169</a:t>
            </a:r>
          </a:p>
          <a:p>
            <a:r>
              <a:rPr lang="de-DE" dirty="0"/>
              <a:t>Hexokinase -&gt; 0.162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52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 (TM) 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Perform many important</a:t>
            </a:r>
            <a:br>
              <a:rPr lang="en-US" sz="3200" dirty="0"/>
            </a:br>
            <a:r>
              <a:rPr lang="en-US" sz="3200" dirty="0"/>
              <a:t>physiological tasks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Molecule transport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Cell signaling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Contained substructures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bundle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Beta barrel</a:t>
            </a:r>
          </a:p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5" y="1471082"/>
            <a:ext cx="3080905" cy="4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1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2004"/>
            <a:ext cx="6858000" cy="3382028"/>
          </a:xfrm>
        </p:spPr>
        <p:txBody>
          <a:bodyPr anchor="ctr">
            <a:noAutofit/>
          </a:bodyPr>
          <a:lstStyle/>
          <a:p>
            <a: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</a:t>
            </a:r>
            <a:b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09498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0365"/>
            <a:ext cx="7886700" cy="1731767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Only few determined tertiary structures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PDB entries have no information on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membrane topology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3</a:t>
            </a:fld>
            <a:endParaRPr lang="de-DE" dirty="0"/>
          </a:p>
        </p:txBody>
      </p:sp>
      <p:sp>
        <p:nvSpPr>
          <p:cNvPr id="14" name="Rounded Rectangle 13"/>
          <p:cNvSpPr/>
          <p:nvPr/>
        </p:nvSpPr>
        <p:spPr>
          <a:xfrm>
            <a:off x="428235" y="3890311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PDB</a:t>
            </a:r>
          </a:p>
          <a:p>
            <a:pPr algn="ctr"/>
            <a:r>
              <a:rPr lang="de-DE" sz="2800" dirty="0"/>
              <a:t>Entry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091847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2091847" y="4671576"/>
            <a:ext cx="126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Helices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07288" y="3898188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Is helix TM?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07288" y="5000479"/>
            <a:ext cx="151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Classifier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170900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ounded Rectangle 27"/>
          <p:cNvSpPr/>
          <p:nvPr/>
        </p:nvSpPr>
        <p:spPr>
          <a:xfrm>
            <a:off x="6586342" y="3726235"/>
            <a:ext cx="2069144" cy="145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Calculate Membrane Geometry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70900" y="4668746"/>
            <a:ext cx="126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TM</a:t>
            </a:r>
          </a:p>
          <a:p>
            <a:pPr algn="ctr"/>
            <a:r>
              <a:rPr lang="de-DE" sz="2400" dirty="0"/>
              <a:t>Helices</a:t>
            </a:r>
          </a:p>
        </p:txBody>
      </p:sp>
    </p:spTree>
    <p:extLst>
      <p:ext uri="{BB962C8B-B14F-4D97-AF65-F5344CB8AC3E}">
        <p14:creationId xmlns:p14="http://schemas.microsoft.com/office/powerpoint/2010/main" val="149504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PDBTM Database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Annotates transmembrane regions in proteins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Find </a:t>
            </a:r>
            <a:r>
              <a:rPr lang="en-US" sz="3200" dirty="0">
                <a:solidFill>
                  <a:schemeClr val="accent1"/>
                </a:solidFill>
              </a:rPr>
              <a:t>overlap</a:t>
            </a:r>
            <a:r>
              <a:rPr lang="en-US" sz="3200" dirty="0"/>
              <a:t> between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Annotated TM regions (PDBTM)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regions (PDB)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Overlap	≥ 70% → positive samples</a:t>
            </a:r>
            <a:br>
              <a:rPr lang="en-US" sz="3200" dirty="0"/>
            </a:br>
            <a:r>
              <a:rPr lang="en-US" sz="3200" dirty="0"/>
              <a:t>		= 0%   → negative samples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Additional neg. samples from</a:t>
            </a:r>
            <a:br>
              <a:rPr lang="en-US" sz="3200" dirty="0"/>
            </a:br>
            <a:r>
              <a:rPr lang="en-US" sz="3200" dirty="0"/>
              <a:t>globular proteins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17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Differences TM vs non-TM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7" y="2287163"/>
            <a:ext cx="4678323" cy="3652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60" y="1697552"/>
            <a:ext cx="48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Amino Acid Composition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9579" y="1727316"/>
            <a:ext cx="4232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Helix length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0" y="2220772"/>
            <a:ext cx="4300152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597" y="1517801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Features: Amino acid counts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Classifier: Support Vector Machine (SVM)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6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32C7F8B-14DA-4C4A-9467-B2CA04A70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757913"/>
              </p:ext>
            </p:extLst>
          </p:nvPr>
        </p:nvGraphicFramePr>
        <p:xfrm>
          <a:off x="1016373" y="272660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200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37"/>
                <a:ext cx="7886700" cy="5021112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sz="3200" dirty="0"/>
                  <a:t>Result: </a:t>
                </a:r>
              </a:p>
              <a:p>
                <a:pPr lvl="1">
                  <a:buClr>
                    <a:schemeClr val="accent1"/>
                  </a:buClr>
                </a:pPr>
                <a:r>
                  <a:rPr lang="en-US" sz="2800" dirty="0"/>
                  <a:t>SVM with 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rbf</a:t>
                </a:r>
                <a:r>
                  <a:rPr lang="en-US" sz="2800" dirty="0"/>
                  <a:t> kernel (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C = 100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accent1"/>
                  </a:buClr>
                </a:pPr>
                <a:endParaRPr lang="en-US" sz="3200" dirty="0"/>
              </a:p>
              <a:p>
                <a:pPr>
                  <a:buClr>
                    <a:schemeClr val="accent1"/>
                  </a:buClr>
                </a:pPr>
                <a:r>
                  <a:rPr lang="en-US" sz="3200" dirty="0"/>
                  <a:t>Performance:</a:t>
                </a:r>
              </a:p>
              <a:p>
                <a:pPr lvl="1">
                  <a:buClr>
                    <a:schemeClr val="accent1"/>
                  </a:buClr>
                </a:pPr>
                <a:r>
                  <a:rPr lang="en-US" sz="2800" dirty="0"/>
                  <a:t>Evaluated on test data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37"/>
                <a:ext cx="7886700" cy="5021112"/>
              </a:xfrm>
              <a:blipFill>
                <a:blip r:embed="rId3"/>
                <a:stretch>
                  <a:fillRect l="-1768" t="-22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7</a:t>
            </a:fld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B3A4565-9260-544C-87D5-F44C0B89C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741068"/>
              </p:ext>
            </p:extLst>
          </p:nvPr>
        </p:nvGraphicFramePr>
        <p:xfrm>
          <a:off x="1945902" y="4478405"/>
          <a:ext cx="5252196" cy="1097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732">
                  <a:extLst>
                    <a:ext uri="{9D8B030D-6E8A-4147-A177-3AD203B41FA5}">
                      <a16:colId xmlns:a16="http://schemas.microsoft.com/office/drawing/2014/main" val="3381123467"/>
                    </a:ext>
                  </a:extLst>
                </a:gridCol>
                <a:gridCol w="1750732">
                  <a:extLst>
                    <a:ext uri="{9D8B030D-6E8A-4147-A177-3AD203B41FA5}">
                      <a16:colId xmlns:a16="http://schemas.microsoft.com/office/drawing/2014/main" val="729538991"/>
                    </a:ext>
                  </a:extLst>
                </a:gridCol>
                <a:gridCol w="1750732">
                  <a:extLst>
                    <a:ext uri="{9D8B030D-6E8A-4147-A177-3AD203B41FA5}">
                      <a16:colId xmlns:a16="http://schemas.microsoft.com/office/drawing/2014/main" val="3318038114"/>
                    </a:ext>
                  </a:extLst>
                </a:gridCol>
              </a:tblGrid>
              <a:tr h="548859">
                <a:tc>
                  <a:txBody>
                    <a:bodyPr/>
                    <a:lstStyle/>
                    <a:p>
                      <a:r>
                        <a:rPr lang="de-DE" sz="28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MCC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61670"/>
                  </a:ext>
                </a:extLst>
              </a:tr>
              <a:tr h="548859">
                <a:tc>
                  <a:txBody>
                    <a:bodyPr/>
                    <a:lstStyle/>
                    <a:p>
                      <a:r>
                        <a:rPr lang="de-DE" sz="28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19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01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6842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SVM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27142"/>
            <a:ext cx="7886700" cy="113085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SVM learned hydrophobicity measure</a:t>
            </a:r>
            <a:br>
              <a:rPr lang="en-US" dirty="0"/>
            </a:br>
            <a:r>
              <a:rPr lang="en-US" dirty="0"/>
              <a:t>without prior knowledge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CAD2ADE-A102-AB4F-8E3F-B0DD44B5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01" y="1215788"/>
            <a:ext cx="6401397" cy="45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1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Preliminary geometry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Filter potential FP helices</a:t>
            </a:r>
            <a:br>
              <a:rPr lang="en-US" sz="2800" dirty="0"/>
            </a:br>
            <a:r>
              <a:rPr lang="en-US" sz="2800" dirty="0"/>
              <a:t>via angle and distance cutoffs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Remaining helices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2800" dirty="0">
                <a:sym typeface="Wingdings" panose="05000000000000000000" pitchFamily="2" charset="2"/>
              </a:rPr>
              <a:t> first PCA loading vector = Membrane normal</a:t>
            </a:r>
            <a:endParaRPr lang="en-US" sz="2800" dirty="0"/>
          </a:p>
          <a:p>
            <a:pPr>
              <a:buClr>
                <a:schemeClr val="accent1"/>
              </a:buClr>
            </a:pPr>
            <a:r>
              <a:rPr lang="en-US" sz="3200" dirty="0" err="1"/>
              <a:t>Optimisation</a:t>
            </a:r>
            <a:endParaRPr lang="en-US" sz="3200" dirty="0"/>
          </a:p>
          <a:p>
            <a:pPr lvl="1">
              <a:buClr>
                <a:schemeClr val="accent1"/>
              </a:buClr>
            </a:pPr>
            <a:r>
              <a:rPr lang="en-US" sz="2800" dirty="0"/>
              <a:t>Objective function: </a:t>
            </a:r>
            <a:r>
              <a:rPr lang="en-US" sz="2800" dirty="0">
                <a:solidFill>
                  <a:schemeClr val="accent1"/>
                </a:solidFill>
              </a:rPr>
              <a:t>Q-value </a:t>
            </a:r>
            <a:r>
              <a:rPr lang="en-US" sz="2800" dirty="0"/>
              <a:t>(</a:t>
            </a:r>
            <a:r>
              <a:rPr lang="en-US" sz="2800" dirty="0" err="1"/>
              <a:t>Tusnády</a:t>
            </a:r>
            <a:r>
              <a:rPr lang="en-US" sz="2800" dirty="0"/>
              <a:t>, 2004)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Sample test vectors in cone</a:t>
            </a:r>
            <a:br>
              <a:rPr lang="en-US" sz="2800" dirty="0"/>
            </a:br>
            <a:r>
              <a:rPr lang="en-US" sz="2800" dirty="0"/>
              <a:t>around normal vector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Take vector with highest Q-value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80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571</Words>
  <Application>Microsoft Macintosh PowerPoint</Application>
  <PresentationFormat>Bildschirmpräsentation (4:3)</PresentationFormat>
  <Paragraphs>136</Paragraphs>
  <Slides>20</Slides>
  <Notes>19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</vt:lpstr>
      <vt:lpstr>Identifying Transmembrane Helices in Tertiary Structures</vt:lpstr>
      <vt:lpstr>Transmembrane (TM) Proteins</vt:lpstr>
      <vt:lpstr>Motivation &amp; Goal</vt:lpstr>
      <vt:lpstr>Data Processing</vt:lpstr>
      <vt:lpstr>Differences TM vs non-TM</vt:lpstr>
      <vt:lpstr>Helix Classification</vt:lpstr>
      <vt:lpstr>Helix Classification</vt:lpstr>
      <vt:lpstr>Linear SVM weights</vt:lpstr>
      <vt:lpstr>Membrane geometry calculation</vt:lpstr>
      <vt:lpstr>Membrane geometry calculation</vt:lpstr>
      <vt:lpstr>Optimisation result</vt:lpstr>
      <vt:lpstr>Optimisation result</vt:lpstr>
      <vt:lpstr>False Positive Removal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Scores for non-TM proteins</vt:lpstr>
      <vt:lpstr>Thank you for your attention!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Transmembrane Helices in Tertiary Structures </dc:title>
  <dc:creator>Julian Späth</dc:creator>
  <cp:lastModifiedBy>Julian Späth</cp:lastModifiedBy>
  <cp:revision>35</cp:revision>
  <dcterms:created xsi:type="dcterms:W3CDTF">2018-06-20T10:51:57Z</dcterms:created>
  <dcterms:modified xsi:type="dcterms:W3CDTF">2018-06-24T18:37:59Z</dcterms:modified>
</cp:coreProperties>
</file>